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62" r:id="rId4"/>
    <p:sldId id="256" r:id="rId5"/>
    <p:sldId id="263" r:id="rId6"/>
    <p:sldId id="264" r:id="rId7"/>
    <p:sldId id="265" r:id="rId8"/>
    <p:sldId id="257" r:id="rId9"/>
    <p:sldId id="266" r:id="rId10"/>
    <p:sldId id="258" r:id="rId11"/>
    <p:sldId id="25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375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71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234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673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842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51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542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589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723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124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87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20FCF-76F0-4508-849F-F1BB023CB7F6}" type="datetimeFigureOut">
              <a:rPr lang="ru-RU" smtClean="0"/>
              <a:t>05.09.2020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8BA7C-C43D-443A-BF79-774D775D26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631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45271"/>
            <a:ext cx="7772400" cy="498620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ЭМУЛЬСИОННЫЕ БАЗЫ И ЦЕХА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562947"/>
            <a:ext cx="7315200" cy="1655762"/>
          </a:xfrm>
        </p:spPr>
        <p:txBody>
          <a:bodyPr>
            <a:noAutofit/>
          </a:bodyPr>
          <a:lstStyle/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Битумные эмульсии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применяют в качестве вяжущего или пленкообразующего материала при строительстве и ремонте автомобильных дорог. Они представляют собой жидкость темно-коричневого цвета, получаемую путем диспергирования битума в воде с добавлением эмульгатора – поверхностно-активного вещества (ПАВ).</a:t>
            </a:r>
          </a:p>
          <a:p>
            <a:pPr indent="457200" algn="just">
              <a:lnSpc>
                <a:spcPct val="100000"/>
              </a:lnSpc>
              <a:spcBef>
                <a:spcPts val="0"/>
              </a:spcBef>
            </a:pPr>
            <a:r>
              <a:rPr lang="ru-RU" sz="22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Снизить вязкость битумов и получить возможность работы без подогрева материалов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047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982" y="786535"/>
            <a:ext cx="8825345" cy="2039793"/>
          </a:xfrm>
        </p:spPr>
        <p:txBody>
          <a:bodyPr>
            <a:normAutofit lnSpcReduction="10000"/>
          </a:bodyPr>
          <a:lstStyle/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Битумная эмульсия = Вязкий дорожный битум + Вода + Эмульгатор.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Битумные эмульсии – дисперсные системы, состоящие из двух жидких фаз: одна, является дисперсионной средой, другая – дисперсной фазой. В битумной эмульсии дисперсионная среда – вода, а дисперсная фаза –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битум).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511589" y="2946285"/>
            <a:ext cx="5969866" cy="296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697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3236" y="360219"/>
            <a:ext cx="8742218" cy="52902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Некоторые основные термины: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гидрофобность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способность данной поверхности не смачиваться водой;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гидрофильность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способность данной поверхности хорошо смачиваться водой.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система из этих двух взаимно несмешивающихся жидкостей была устойчивой необходим третий компонент -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эмульгатор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Эмульгатор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поверхностно активное вещество (ПАВ), ионизированные молекулы которого состоят из гидрофильной «головной» катионной или анионной функциональной группы и гидрофобного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липофильного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«хвоста», представляющего собой длинную углеводородную цепочку. Ионы молекул эмульгатора адсорбируются на поверхности битумных капель углеводородными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липофильными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«хвостами» внутрь, а гидрофильными ионными группами наружу. Это создает электрический и </a:t>
            </a:r>
            <a:r>
              <a:rPr lang="ru-RU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пространственно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отталкивающий энергетический барьер между каплями, препятствует их тесному сближению и слиянию. ПАВ снижают поверхностное натяжение и облегчают эмульгирование битума. Размер битумных капель, взвешенных в воде - от 1 до 6 мкм.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581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0" y="338305"/>
            <a:ext cx="8821488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эмульсий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/>
          <a:stretch>
            <a:fillRect/>
          </a:stretch>
        </p:blipFill>
        <p:spPr>
          <a:xfrm>
            <a:off x="1519526" y="876444"/>
            <a:ext cx="5767965" cy="231010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37309" y="3292636"/>
            <a:ext cx="7980218" cy="94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Прямые эмульсии имеют разновидности: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анионные, катионные, пасты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i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В катионных (кислых)</a:t>
            </a:r>
            <a:r>
              <a:rPr lang="ru-RU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 эмульсиях капли битума приобретают положительный заряд, </a:t>
            </a:r>
            <a:r>
              <a:rPr lang="ru-RU" dirty="0" smtClean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а </a:t>
            </a:r>
            <a:r>
              <a:rPr lang="ru-RU" b="1" i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в анионных (щелочных)</a:t>
            </a:r>
            <a:r>
              <a:rPr lang="ru-RU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 – отрицательный (рис 6.3).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3"/>
          <a:stretch>
            <a:fillRect/>
          </a:stretch>
        </p:blipFill>
        <p:spPr>
          <a:xfrm>
            <a:off x="637309" y="4520910"/>
            <a:ext cx="4668982" cy="222625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500254" y="4852295"/>
            <a:ext cx="3435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latin typeface="Times New Roman" panose="02020603050405020304" pitchFamily="18" charset="0"/>
                <a:ea typeface="TimesNewRomanPS-BoldMT"/>
              </a:rPr>
              <a:t>Рис. 6.3 – </a:t>
            </a:r>
            <a:r>
              <a:rPr lang="ru-RU" dirty="0">
                <a:latin typeface="Times New Roman" panose="02020603050405020304" pitchFamily="18" charset="0"/>
                <a:ea typeface="TimesNewRomanPS-BoldMT"/>
              </a:rPr>
              <a:t>Капля битума анионных и катионных эмульсий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755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98764" y="376812"/>
            <a:ext cx="839585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200" b="1" dirty="0" smtClean="0">
                <a:latin typeface="Times New Roman" panose="02020603050405020304" pitchFamily="18" charset="0"/>
                <a:ea typeface="TimesNewRoman"/>
              </a:rPr>
              <a:t>	Э</a:t>
            </a:r>
            <a:r>
              <a:rPr lang="ru-RU" sz="2200" b="1" dirty="0" err="1">
                <a:latin typeface="Times New Roman" panose="02020603050405020304" pitchFamily="18" charset="0"/>
                <a:ea typeface="TimesNewRoman"/>
              </a:rPr>
              <a:t>мульсионные</a:t>
            </a:r>
            <a:r>
              <a:rPr lang="ru-RU" sz="2200" b="1" dirty="0">
                <a:latin typeface="Times New Roman" panose="02020603050405020304" pitchFamily="18" charset="0"/>
                <a:ea typeface="TimesNewRoman"/>
              </a:rPr>
              <a:t> </a:t>
            </a:r>
            <a:r>
              <a:rPr lang="ru-RU" sz="2200" b="1" i="1" dirty="0">
                <a:latin typeface="Times New Roman" panose="02020603050405020304" pitchFamily="18" charset="0"/>
                <a:ea typeface="TimesNewRoman"/>
              </a:rPr>
              <a:t>пасты</a:t>
            </a:r>
            <a:r>
              <a:rPr lang="ru-RU" sz="2200" i="1" dirty="0">
                <a:latin typeface="Times New Roman" panose="02020603050405020304" pitchFamily="18" charset="0"/>
                <a:ea typeface="TimesNewRoman"/>
              </a:rPr>
              <a:t> </a:t>
            </a:r>
            <a:r>
              <a:rPr lang="ru-RU" sz="2200" dirty="0">
                <a:latin typeface="Times New Roman" panose="02020603050405020304" pitchFamily="18" charset="0"/>
                <a:ea typeface="TimesNewRoman"/>
              </a:rPr>
              <a:t>– разновидность эмульсий на основе твердых эмульгаторов. 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 твердым эмульгаторам относятся тонкоизмельченные порошки глин, извести, цемента, сажи, угля и т.д. Для повышения устойчивости к твердым эмульгаторам, как правило, добавляют органические эмульгаторы (мыла, сульфитно-спиртовую барду и др.).</a:t>
            </a:r>
            <a:endParaRPr lang="ru-RU" sz="2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98764" y="2500470"/>
            <a:ext cx="8077200" cy="3917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устойчивости при перемешивании с минеральными материалами эмульсии подразделяют на классы</a:t>
            </a:r>
            <a:r>
              <a:rPr lang="kk-KZ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(по скорости распада)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б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строраспа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ающиеся (анионные: ЭБА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ЭБПА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катион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ЭБК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ЭБПК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среднераспа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щиеся (анионные: ЭБА-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ЭБ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А-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кат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е: ЭБК-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ЭБПК-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медленнораспа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ающиеся (анионные: ЭБА-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ЭБПА-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катионн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ЭБК-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ЭБПК-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kk-KZ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ЭБА </a:t>
            </a:r>
            <a:r>
              <a:rPr lang="kk-KZ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эмульсии битумные анионные, ЭБК – эмульсии битумные катионные, ЭБПА, (ЭБПК) – эмульсии битумно-полимерные анионные (катионные).</a:t>
            </a:r>
            <a:endParaRPr lang="ru-RU" sz="16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Скорость распада</a:t>
            </a:r>
            <a:r>
              <a:rPr lang="ru-RU" sz="1400" i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– нарушение равновесия дисперсной системы при взаимодействии эмульсии с каменным материалом за счет адсорбции эмульгатора, испарения и поглощения воды. Скорость распада эмульсии определяют при смешении ее с цементом. Время от начала смешения до образования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неразмешиваемого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</a:rPr>
              <a:t> комка характеризует скорость распада в минутах</a:t>
            </a:r>
            <a:r>
              <a:rPr lang="kk-KZ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(до 30 мин, до 2 часов, до 24 часа).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9711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599" y="987239"/>
            <a:ext cx="8298873" cy="5164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Свойства эмульсий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1. Концентрация вяжущего в эмульсии (50–60 %).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2. Скорость распада эмульсии: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810260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- быстрораспадающиеся – 10–30 мин;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810260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- среднераспадающиеся – 30–60 мин;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810260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- медленнораспадающиеся – от 1 часа до нескольких суток.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3. Вязкость эмульсии.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4. Однородность.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5. Дисперсность.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6. Устойчивость при хранении.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7. Свойства битума, выпавшего из эмульсии.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 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Битумные эмульсии дорожные должны отвечать требованиям </a:t>
            </a:r>
            <a:r>
              <a:rPr lang="ru-RU" sz="2200" b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ГОСТ 18659-2005 «Эмульсии битумные дорожные».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090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tretch>
            <a:fillRect/>
          </a:stretch>
        </p:blipFill>
        <p:spPr>
          <a:xfrm>
            <a:off x="1543223" y="358341"/>
            <a:ext cx="6327284" cy="2398714"/>
          </a:xfrm>
          <a:prstGeom prst="rect">
            <a:avLst/>
          </a:prstGeom>
        </p:spPr>
      </p:pic>
      <p:pic>
        <p:nvPicPr>
          <p:cNvPr id="3" name="Рисунок 2"/>
          <p:cNvPicPr/>
          <p:nvPr/>
        </p:nvPicPr>
        <p:blipFill>
          <a:blip r:embed="rId3"/>
          <a:stretch>
            <a:fillRect/>
          </a:stretch>
        </p:blipFill>
        <p:spPr>
          <a:xfrm>
            <a:off x="1543223" y="3105582"/>
            <a:ext cx="6602124" cy="351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55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>
            <a:spLocks noChangeArrowheads="1"/>
          </p:cNvSpPr>
          <p:nvPr/>
        </p:nvSpPr>
        <p:spPr bwMode="auto">
          <a:xfrm>
            <a:off x="1835696" y="116634"/>
            <a:ext cx="56166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ea typeface="Times New Roman" pitchFamily="18" charset="0"/>
                <a:cs typeface="Arial" pitchFamily="34" charset="0"/>
              </a:rPr>
              <a:t>Приготовление эмульсий возможно по двум схемам: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ea typeface="Times New Roman" pitchFamily="18" charset="0"/>
                <a:cs typeface="Arial" pitchFamily="34" charset="0"/>
              </a:rPr>
              <a:t>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ea typeface="Times New Roman" pitchFamily="18" charset="0"/>
                <a:cs typeface="Arial" pitchFamily="34" charset="0"/>
              </a:rPr>
              <a:t>                 с введением эмульгатора в воду (Ι)</a:t>
            </a:r>
            <a:endParaRPr lang="ru-RU" sz="1600" b="1" i="1" dirty="0"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1340768"/>
            <a:ext cx="86409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вода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1340768"/>
            <a:ext cx="129614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эмульгатор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07904" y="1340768"/>
            <a:ext cx="129614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кислота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436096" y="1340768"/>
            <a:ext cx="129614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битум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331640" y="1988840"/>
            <a:ext cx="144016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водная фаза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03848" y="2420888"/>
            <a:ext cx="144016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диспергатор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76056" y="2780928"/>
            <a:ext cx="144016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эмульсия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15" name="Shape 14"/>
          <p:cNvCxnSpPr>
            <a:endCxn id="9" idx="1"/>
          </p:cNvCxnSpPr>
          <p:nvPr/>
        </p:nvCxnSpPr>
        <p:spPr>
          <a:xfrm rot="16200000" flipH="1">
            <a:off x="899592" y="1700808"/>
            <a:ext cx="432048" cy="432048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2339752" y="1700808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hape 23"/>
          <p:cNvCxnSpPr>
            <a:stCxn id="7" idx="2"/>
            <a:endCxn id="9" idx="3"/>
          </p:cNvCxnSpPr>
          <p:nvPr/>
        </p:nvCxnSpPr>
        <p:spPr>
          <a:xfrm rot="5400000">
            <a:off x="3311860" y="1088740"/>
            <a:ext cx="504056" cy="1584176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hape 34"/>
          <p:cNvCxnSpPr>
            <a:stCxn id="9" idx="2"/>
          </p:cNvCxnSpPr>
          <p:nvPr/>
        </p:nvCxnSpPr>
        <p:spPr>
          <a:xfrm rot="16200000" flipH="1">
            <a:off x="2447764" y="1880828"/>
            <a:ext cx="288032" cy="1080120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ная линия уступом 36"/>
          <p:cNvCxnSpPr/>
          <p:nvPr/>
        </p:nvCxnSpPr>
        <p:spPr>
          <a:xfrm rot="10800000" flipV="1">
            <a:off x="4716016" y="1628800"/>
            <a:ext cx="1080120" cy="93610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hape 38"/>
          <p:cNvCxnSpPr>
            <a:stCxn id="10" idx="2"/>
            <a:endCxn id="11" idx="1"/>
          </p:cNvCxnSpPr>
          <p:nvPr/>
        </p:nvCxnSpPr>
        <p:spPr>
          <a:xfrm rot="16200000" flipH="1">
            <a:off x="4391980" y="2240868"/>
            <a:ext cx="216024" cy="1152128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1331640" y="4149080"/>
            <a:ext cx="864096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вода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283968" y="4149080"/>
            <a:ext cx="129614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эмульгатор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555776" y="4149080"/>
            <a:ext cx="129614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кислота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012160" y="4149080"/>
            <a:ext cx="1296144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битум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619672" y="4797152"/>
            <a:ext cx="2448272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подкисленная вода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779912" y="5445224"/>
            <a:ext cx="144016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tx1"/>
                </a:solidFill>
              </a:rPr>
              <a:t>диспергатор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851920" y="6093296"/>
            <a:ext cx="1440160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эмульсия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2915816" y="4509120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4644008" y="4797152"/>
            <a:ext cx="2088232" cy="2880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битум + эмульгатор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1763688" y="4509120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>
            <a:off x="5148064" y="4509120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>
            <a:off x="6660232" y="4509120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3923928" y="5157192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 стрелкой 70"/>
          <p:cNvCxnSpPr/>
          <p:nvPr/>
        </p:nvCxnSpPr>
        <p:spPr>
          <a:xfrm>
            <a:off x="4860032" y="5157192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4499992" y="5805264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Прямоугольник 72"/>
          <p:cNvSpPr/>
          <p:nvPr/>
        </p:nvSpPr>
        <p:spPr>
          <a:xfrm>
            <a:off x="3635896" y="3356992"/>
            <a:ext cx="18565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ea typeface="Times New Roman" pitchFamily="18" charset="0"/>
                <a:cs typeface="Arial" pitchFamily="34" charset="0"/>
              </a:rPr>
              <a:t>или </a:t>
            </a:r>
            <a:r>
              <a:rPr lang="ru-RU" b="1" i="1" dirty="0">
                <a:ea typeface="Times New Roman" pitchFamily="18" charset="0"/>
                <a:cs typeface="Arial" pitchFamily="34" charset="0"/>
              </a:rPr>
              <a:t>в битум (ΙΙ)</a:t>
            </a:r>
            <a:endParaRPr lang="ru-RU" b="1" i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210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780" y="653531"/>
            <a:ext cx="8382002" cy="5526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Преимущества и недостатки эмульсий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Преимущества: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Возможность использования эмульсий в холодном состоянии.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Возможность использования эмульсий при влажной поверхности основания.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Возможность обработки эмульсиями влажного каменного материала и производства работ в сырую погоду при </a:t>
            </a:r>
            <a:r>
              <a:rPr lang="ru-RU" sz="2200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Т </a:t>
            </a: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= +10 °С.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Более низкий расход вяжущего без снижения прочности покрытия.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>
                <a:latin typeface="Times New Roman" panose="02020603050405020304" pitchFamily="18" charset="0"/>
                <a:ea typeface="TimesNewRomanPS-ItalicMT"/>
                <a:cs typeface="Times New Roman" panose="02020603050405020304" pitchFamily="18" charset="0"/>
              </a:rPr>
              <a:t>Недостатки: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Отсутствие отечественных эмульсионных машин.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Отсутствие </a:t>
            </a:r>
            <a:r>
              <a:rPr lang="ru-RU" sz="2200" dirty="0" err="1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катионоактивных</a:t>
            </a: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 ПАВ и эмульгаторов.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Сложность технологии приготовления эмульсии.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200" dirty="0">
                <a:latin typeface="Times New Roman" panose="02020603050405020304" pitchFamily="18" charset="0"/>
                <a:ea typeface="TimesNewRomanPSMT"/>
                <a:cs typeface="Times New Roman" panose="02020603050405020304" pitchFamily="18" charset="0"/>
              </a:rPr>
              <a:t>Отсутствие опыта повсеместного применения.</a:t>
            </a:r>
            <a:endParaRPr lang="ru-RU" sz="2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dirty="0">
                <a:latin typeface="Times New Roman" panose="02020603050405020304" pitchFamily="18" charset="0"/>
                <a:ea typeface="TimesNewRomanPS-BoldMT"/>
                <a:cs typeface="Times New Roman" panose="02020603050405020304" pitchFamily="18" charset="0"/>
              </a:rPr>
              <a:t> </a:t>
            </a:r>
            <a:endParaRPr lang="ru-RU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0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70992" y="116632"/>
            <a:ext cx="8821488" cy="43204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b="1" dirty="0"/>
              <a:t>Приготовление битумных паст и шламов</a:t>
            </a: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0" y="908720"/>
            <a:ext cx="9144000" cy="4032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600" b="1" i="1" dirty="0"/>
              <a:t>Приготовление паст</a:t>
            </a:r>
            <a:r>
              <a:rPr lang="ru-RU" sz="1600" b="1" dirty="0"/>
              <a:t> </a:t>
            </a:r>
            <a:r>
              <a:rPr lang="ru-RU" sz="1400" dirty="0"/>
              <a:t>производят на АБЗ или битумных базах.</a:t>
            </a:r>
          </a:p>
          <a:p>
            <a:r>
              <a:rPr lang="ru-RU" sz="1400" dirty="0"/>
              <a:t>В качестве </a:t>
            </a:r>
            <a:r>
              <a:rPr lang="ru-RU" sz="1400" b="1" i="1" dirty="0"/>
              <a:t>вяжущего</a:t>
            </a:r>
            <a:r>
              <a:rPr lang="ru-RU" sz="1400" dirty="0"/>
              <a:t> используют дорожные битумы, в качестве твердого эмульгатора тонкодисперсные материалы (более 60 % частиц &lt; 0,071 мм)</a:t>
            </a:r>
          </a:p>
          <a:p>
            <a:r>
              <a:rPr lang="ru-RU" sz="1400" dirty="0"/>
              <a:t> </a:t>
            </a:r>
          </a:p>
          <a:p>
            <a:r>
              <a:rPr lang="ru-RU" sz="1600" b="1" i="1" dirty="0"/>
              <a:t>Состав пасты</a:t>
            </a:r>
            <a:r>
              <a:rPr lang="ru-RU" sz="1400" b="1" i="1" dirty="0"/>
              <a:t>:</a:t>
            </a:r>
            <a:r>
              <a:rPr lang="ru-RU" sz="1400" dirty="0"/>
              <a:t> 30-64% битума, 8-35% эмульгатора и 25-35 % воды.</a:t>
            </a:r>
          </a:p>
          <a:p>
            <a:r>
              <a:rPr lang="ru-RU" sz="1400" dirty="0"/>
              <a:t> </a:t>
            </a:r>
          </a:p>
          <a:p>
            <a:r>
              <a:rPr lang="ru-RU" sz="1600" b="1" i="1" dirty="0"/>
              <a:t>Технологический процесс</a:t>
            </a:r>
            <a:r>
              <a:rPr lang="ru-RU" sz="1600" dirty="0"/>
              <a:t> </a:t>
            </a:r>
            <a:r>
              <a:rPr lang="ru-RU" sz="1400" dirty="0"/>
              <a:t>включает операции:</a:t>
            </a:r>
          </a:p>
          <a:p>
            <a:endParaRPr lang="ru-RU" sz="1400" dirty="0"/>
          </a:p>
          <a:p>
            <a:r>
              <a:rPr lang="ru-RU" sz="1400" dirty="0"/>
              <a:t>1. Подача в смеситель порошкообразного эмульгатора (известь – </a:t>
            </a:r>
            <a:r>
              <a:rPr lang="ru-RU" sz="1400" dirty="0" err="1"/>
              <a:t>пушонка</a:t>
            </a:r>
            <a:r>
              <a:rPr lang="ru-RU" sz="1400" dirty="0"/>
              <a:t>, дефекат – отходы сахарного производства)</a:t>
            </a:r>
          </a:p>
          <a:p>
            <a:r>
              <a:rPr lang="ru-RU" sz="1400" dirty="0"/>
              <a:t>2. Подача в смеситель воды при </a:t>
            </a:r>
            <a:r>
              <a:rPr lang="ru-RU" sz="1400" dirty="0" err="1"/>
              <a:t>t</a:t>
            </a:r>
            <a:r>
              <a:rPr lang="ru-RU" sz="1400" dirty="0"/>
              <a:t> = 60..80°С из расчета 30…50% от требуемого количества.</a:t>
            </a:r>
          </a:p>
          <a:p>
            <a:r>
              <a:rPr lang="ru-RU" sz="1400" dirty="0"/>
              <a:t>3. Смешение эмульгатора с водой до получения тестообразной массы.</a:t>
            </a:r>
          </a:p>
          <a:p>
            <a:r>
              <a:rPr lang="ru-RU" sz="1400" dirty="0"/>
              <a:t>4. Подача в смеситель битума при </a:t>
            </a:r>
            <a:r>
              <a:rPr lang="ru-RU" sz="1400" dirty="0" err="1"/>
              <a:t>t</a:t>
            </a:r>
            <a:r>
              <a:rPr lang="ru-RU" sz="1400" dirty="0"/>
              <a:t> = 120..180°С и смешивание его с тестообразной массой, в процессе которого добавляют оставшуюся воду.</a:t>
            </a:r>
          </a:p>
          <a:p>
            <a:r>
              <a:rPr lang="ru-RU" sz="1400" dirty="0"/>
              <a:t>5. Выгрузка готовой пасты.</a:t>
            </a:r>
          </a:p>
          <a:p>
            <a:endParaRPr lang="ru-RU" sz="1400" dirty="0"/>
          </a:p>
          <a:p>
            <a:r>
              <a:rPr lang="ru-RU" sz="1400" dirty="0"/>
              <a:t>Для </a:t>
            </a:r>
            <a:r>
              <a:rPr lang="ru-RU" sz="1400" b="1" i="1" dirty="0"/>
              <a:t>получения шлама</a:t>
            </a:r>
            <a:r>
              <a:rPr lang="ru-RU" sz="1400" dirty="0"/>
              <a:t> в пасту добавляют природный или дробленый песок (размер зерен не более 5 мм)</a:t>
            </a:r>
          </a:p>
          <a:p>
            <a:r>
              <a:rPr lang="ru-RU" sz="1400" dirty="0"/>
              <a:t> 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558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836712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/>
              <a:t>Битумохранилища</a:t>
            </a:r>
            <a:r>
              <a:rPr lang="ru-RU" sz="1400" dirty="0"/>
              <a:t>, установки для нагрева битума, приготовления эмульсий размещают с учетом господствующего ветра.</a:t>
            </a:r>
          </a:p>
          <a:p>
            <a:endParaRPr lang="ru-RU" sz="1400" dirty="0"/>
          </a:p>
          <a:p>
            <a:r>
              <a:rPr lang="ru-RU" sz="1400" dirty="0"/>
              <a:t>Битумы, дегти и др. вызывают раздражение и заболевание кожи, особенно при действии солнечной радиации. Загрузку и выгрузку производят ночью.</a:t>
            </a:r>
          </a:p>
          <a:p>
            <a:endParaRPr lang="ru-RU" sz="1400" dirty="0"/>
          </a:p>
          <a:p>
            <a:r>
              <a:rPr lang="ru-RU" sz="1400" dirty="0"/>
              <a:t>Во время нагрева котлы закрывают крышками.</a:t>
            </a:r>
          </a:p>
          <a:p>
            <a:endParaRPr lang="ru-RU" sz="1400" dirty="0"/>
          </a:p>
          <a:p>
            <a:r>
              <a:rPr lang="ru-RU" sz="1400" dirty="0"/>
              <a:t>Эмульгаторы, едкий натрий хранят в металлических герметичных бочках. Солярную кислоту хранят в стеклянных бутылях.</a:t>
            </a:r>
          </a:p>
          <a:p>
            <a:r>
              <a:rPr lang="ru-RU" sz="1400" dirty="0"/>
              <a:t>	</a:t>
            </a:r>
          </a:p>
          <a:p>
            <a:r>
              <a:rPr lang="ru-RU" sz="1400" dirty="0"/>
              <a:t>Спецодежда – </a:t>
            </a:r>
            <a:r>
              <a:rPr lang="en-US" sz="1400" dirty="0"/>
              <a:t>x</a:t>
            </a:r>
            <a:r>
              <a:rPr lang="ru-RU" sz="1400" dirty="0"/>
              <a:t>/б костюмы с кислотоупорной пропиткой, резиновые перчатки, резиновые перчатки, резиновые сапоги и перчатки. Должен быть душ с теплой водой.</a:t>
            </a:r>
          </a:p>
          <a:p>
            <a:r>
              <a:rPr lang="ru-RU" sz="1400" dirty="0"/>
              <a:t>		</a:t>
            </a:r>
          </a:p>
          <a:p>
            <a:r>
              <a:rPr lang="ru-RU" sz="1400" dirty="0"/>
              <a:t>Прямая эмульсия смывается водой, обратная бензином, керосином.</a:t>
            </a:r>
          </a:p>
          <a:p>
            <a:endParaRPr lang="ru-RU" sz="1400" dirty="0"/>
          </a:p>
          <a:p>
            <a:r>
              <a:rPr lang="ru-RU" sz="1400" dirty="0"/>
              <a:t>Во избежание самовозгорания битума нельзя превышать допустимую температуру его нагрева.</a:t>
            </a:r>
          </a:p>
          <a:p>
            <a:r>
              <a:rPr lang="ru-RU" sz="1400" dirty="0"/>
              <a:t>Ремонт и чистку котлов разрешается производить только после их отмывания.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260648"/>
            <a:ext cx="5207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Охрана труда на битумных и эмульсионных базах</a:t>
            </a:r>
          </a:p>
        </p:txBody>
      </p:sp>
    </p:spTree>
    <p:extLst>
      <p:ext uri="{BB962C8B-B14F-4D97-AF65-F5344CB8AC3E}">
        <p14:creationId xmlns:p14="http://schemas.microsoft.com/office/powerpoint/2010/main" val="421993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522</Words>
  <Application>Microsoft Office PowerPoint</Application>
  <PresentationFormat>Экран (4:3)</PresentationFormat>
  <Paragraphs>96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Calibri Light</vt:lpstr>
      <vt:lpstr>Symbol</vt:lpstr>
      <vt:lpstr>Times New Roman</vt:lpstr>
      <vt:lpstr>TimesNewRoman</vt:lpstr>
      <vt:lpstr>TimesNewRomanPS-BoldMT</vt:lpstr>
      <vt:lpstr>TimesNewRomanPS-ItalicMT</vt:lpstr>
      <vt:lpstr>TimesNewRomanPSMT</vt:lpstr>
      <vt:lpstr>Тема Office</vt:lpstr>
      <vt:lpstr>ЭМУЛЬСИОННЫЕ БАЗЫ И ЦЕХА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ЭМУЛЬСИОННЫЕ БАЗЫ И ЦЕХА</dc:title>
  <dc:creator>Bakytbek</dc:creator>
  <cp:lastModifiedBy>Bakytbek</cp:lastModifiedBy>
  <cp:revision>5</cp:revision>
  <dcterms:created xsi:type="dcterms:W3CDTF">2020-09-05T15:49:54Z</dcterms:created>
  <dcterms:modified xsi:type="dcterms:W3CDTF">2020-09-05T16:21:21Z</dcterms:modified>
</cp:coreProperties>
</file>